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3" r:id="rId6"/>
    <p:sldId id="290" r:id="rId7"/>
    <p:sldId id="281" r:id="rId8"/>
    <p:sldId id="285" r:id="rId9"/>
    <p:sldId id="284" r:id="rId10"/>
    <p:sldId id="286" r:id="rId11"/>
    <p:sldId id="287" r:id="rId12"/>
    <p:sldId id="288" r:id="rId13"/>
    <p:sldId id="289" r:id="rId14"/>
    <p:sldId id="291" r:id="rId15"/>
    <p:sldId id="282" r:id="rId16"/>
    <p:sldId id="292" r:id="rId17"/>
    <p:sldId id="293" r:id="rId18"/>
    <p:sldId id="299" r:id="rId19"/>
    <p:sldId id="294" r:id="rId20"/>
    <p:sldId id="296" r:id="rId21"/>
    <p:sldId id="297" r:id="rId22"/>
    <p:sldId id="298" r:id="rId23"/>
    <p:sldId id="300" r:id="rId24"/>
    <p:sldId id="295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Numerical</a:t>
            </a:r>
            <a:br>
              <a:rPr lang="en-US" sz="4000" dirty="0"/>
            </a:br>
            <a:r>
              <a:rPr lang="en-US" sz="4000" dirty="0"/>
              <a:t>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 fontAlgn="base"/>
            <a:r>
              <a:rPr lang="en-US" b="1" i="0" dirty="0">
                <a:solidFill>
                  <a:schemeClr val="accent1"/>
                </a:solidFill>
                <a:effectLst/>
                <a:latin typeface="zeitung"/>
              </a:rPr>
              <a:t>Vehicle dataset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656282" y="1276350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Mean Squared Error</a:t>
            </a:r>
            <a:endParaRPr lang="en-US" sz="18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ED82A6-5CD7-38BE-8049-9B068F16F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82" y="2185035"/>
            <a:ext cx="5133975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1529823-C5F2-4C03-0252-4CC2DC718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511" y="2185034"/>
            <a:ext cx="5421842" cy="41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B5360-3F45-25EE-C965-5BE8785624CA}"/>
              </a:ext>
            </a:extLst>
          </p:cNvPr>
          <p:cNvSpPr>
            <a:spLocks noGrp="1"/>
          </p:cNvSpPr>
          <p:nvPr/>
        </p:nvSpPr>
        <p:spPr>
          <a:xfrm>
            <a:off x="6766137" y="1276349"/>
            <a:ext cx="4594590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Root Mean Squared Error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165086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656282" y="1276350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Final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CC9D6-041B-EC87-12CF-085A394D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76" y="1981200"/>
            <a:ext cx="6276975" cy="1447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BB99A2-A711-5BE9-1E97-84D4F5C768B5}"/>
              </a:ext>
            </a:extLst>
          </p:cNvPr>
          <p:cNvSpPr>
            <a:spLocks noGrp="1"/>
          </p:cNvSpPr>
          <p:nvPr/>
        </p:nvSpPr>
        <p:spPr>
          <a:xfrm>
            <a:off x="913795" y="2405495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Linear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3E7B9E-FB23-93F9-7B6D-474C77CCC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276" y="4274812"/>
            <a:ext cx="6276975" cy="63555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E7C02-E536-3301-6C7C-3A1DEBA0E2E5}"/>
              </a:ext>
            </a:extLst>
          </p:cNvPr>
          <p:cNvSpPr>
            <a:spLocks noGrp="1"/>
          </p:cNvSpPr>
          <p:nvPr/>
        </p:nvSpPr>
        <p:spPr>
          <a:xfrm>
            <a:off x="913795" y="4292983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2593281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Image</a:t>
            </a:r>
            <a:br>
              <a:rPr lang="en-US" sz="4000" dirty="0"/>
            </a:br>
            <a:r>
              <a:rPr lang="en-US" sz="4000" dirty="0"/>
              <a:t>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 fontAlgn="base"/>
            <a:r>
              <a:rPr lang="en-US" b="1" dirty="0">
                <a:solidFill>
                  <a:schemeClr val="accent1"/>
                </a:solidFill>
                <a:effectLst/>
              </a:rPr>
              <a:t>fashion-</a:t>
            </a:r>
            <a:r>
              <a:rPr lang="en-US" b="1" dirty="0" err="1">
                <a:solidFill>
                  <a:schemeClr val="accent1"/>
                </a:solidFill>
                <a:effectLst/>
              </a:rPr>
              <a:t>mnist</a:t>
            </a:r>
            <a:r>
              <a:rPr lang="en-US" b="1" i="0" dirty="0">
                <a:solidFill>
                  <a:schemeClr val="accent1"/>
                </a:solidFill>
                <a:effectLst/>
                <a:latin typeface="zeitung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3821892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About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453370" y="1269198"/>
            <a:ext cx="11274612" cy="399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Number of classes : 5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Labels :</a:t>
            </a:r>
          </a:p>
          <a:p>
            <a:pPr lvl="2"/>
            <a:r>
              <a:rPr lang="en-US" dirty="0"/>
              <a:t>T-shirt/top</a:t>
            </a:r>
          </a:p>
          <a:p>
            <a:pPr lvl="2"/>
            <a:r>
              <a:rPr lang="en-US" dirty="0"/>
              <a:t>Trouser</a:t>
            </a:r>
          </a:p>
          <a:p>
            <a:pPr lvl="2"/>
            <a:r>
              <a:rPr lang="en-US" dirty="0"/>
              <a:t>Pullover</a:t>
            </a:r>
          </a:p>
          <a:p>
            <a:pPr lvl="2"/>
            <a:r>
              <a:rPr lang="en-US" dirty="0"/>
              <a:t>Dress</a:t>
            </a:r>
          </a:p>
          <a:p>
            <a:pPr lvl="2"/>
            <a:r>
              <a:rPr lang="en-US" dirty="0"/>
              <a:t>Coat 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D29FE-110C-7E96-FF3F-9F32CD9D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19" y="1913949"/>
            <a:ext cx="7121911" cy="38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1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feature extraction 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3C33-4DD7-B672-61BA-6B8267E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02" y="2128405"/>
            <a:ext cx="92868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99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1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Hyperparameter(</a:t>
            </a:r>
            <a:r>
              <a:rPr lang="en-US" b="1" dirty="0" err="1"/>
              <a:t>K_Mean</a:t>
            </a:r>
            <a:r>
              <a:rPr lang="en-US" b="1" dirty="0"/>
              <a:t>): 9 clusters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A11A2A5-57BA-D3C3-654D-282CA1E9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30" y="2131147"/>
            <a:ext cx="8606759" cy="41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91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Confusion Matrix: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F7944C-E627-E37B-F6B7-3CBA1AA28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36" y="1257300"/>
            <a:ext cx="65055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92DD4-A00F-37F8-060B-F1AB803FB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4" y="2524991"/>
            <a:ext cx="5214010" cy="16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05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1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Some correctly predicted (Logistic regression):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8321501-A700-7AA5-3B60-0C50E776A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70" y="1994766"/>
            <a:ext cx="8889711" cy="446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32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88716" y="1109520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ROC curve :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C73A99-2357-D11B-D270-068B6078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2E1BFE2-62CD-82ED-CF07-201D025CC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892" y="1695565"/>
            <a:ext cx="6734000" cy="504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927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88716" y="1109520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Loss Curve: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C73A99-2357-D11B-D270-068B6078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D99FEF8-5556-CCB6-7C35-9595AC1B0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64" y="1328652"/>
            <a:ext cx="6858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58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About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453370" y="1269198"/>
            <a:ext cx="11274612" cy="399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Number of Rows:</a:t>
            </a:r>
          </a:p>
          <a:p>
            <a:pPr lvl="1"/>
            <a:r>
              <a:rPr lang="en-US" b="0" i="0" dirty="0">
                <a:effectLst/>
                <a:latin typeface="Helvetica Neue"/>
              </a:rPr>
              <a:t>4341  row</a:t>
            </a:r>
          </a:p>
          <a:p>
            <a:pPr marL="457200" lvl="1" indent="0">
              <a:buNone/>
            </a:pPr>
            <a:endParaRPr lang="en-US" b="0" i="0" dirty="0">
              <a:effectLst/>
              <a:latin typeface="Helvetica Neue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Number of samples:</a:t>
            </a:r>
          </a:p>
          <a:p>
            <a:pPr lvl="1"/>
            <a:r>
              <a:rPr lang="en-US" dirty="0"/>
              <a:t>Trian : 1612</a:t>
            </a:r>
          </a:p>
          <a:p>
            <a:pPr lvl="1"/>
            <a:r>
              <a:rPr lang="en-US" dirty="0"/>
              <a:t>Validation : 404</a:t>
            </a:r>
          </a:p>
          <a:p>
            <a:pPr lvl="1"/>
            <a:r>
              <a:rPr lang="en-US" dirty="0"/>
              <a:t>Test : 404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09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88716" y="1109520"/>
            <a:ext cx="8902393" cy="43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K-Means Clustering :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C73A99-2357-D11B-D270-068B6078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2191E2B-B9E3-0DBF-29DE-B329B8B69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20" y="1598860"/>
            <a:ext cx="6027016" cy="48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680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656282" y="1276350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Final Accuracy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BB99A2-A711-5BE9-1E97-84D4F5C768B5}"/>
              </a:ext>
            </a:extLst>
          </p:cNvPr>
          <p:cNvSpPr>
            <a:spLocks noGrp="1"/>
          </p:cNvSpPr>
          <p:nvPr/>
        </p:nvSpPr>
        <p:spPr>
          <a:xfrm>
            <a:off x="913795" y="2405495"/>
            <a:ext cx="3820468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Logistic regression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E7C02-E536-3301-6C7C-3A1DEBA0E2E5}"/>
              </a:ext>
            </a:extLst>
          </p:cNvPr>
          <p:cNvSpPr>
            <a:spLocks noGrp="1"/>
          </p:cNvSpPr>
          <p:nvPr/>
        </p:nvSpPr>
        <p:spPr>
          <a:xfrm>
            <a:off x="913795" y="4292983"/>
            <a:ext cx="282693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K-Mean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FE20F-E130-DB99-0596-BDCA2796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93" y="2034345"/>
            <a:ext cx="6979949" cy="1463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8E4B35-963E-D2F7-5714-62BEF627C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93" y="3740099"/>
            <a:ext cx="6979949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75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0" name="Rectangle 1230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2" name="Rectangle 123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6" name="Picture 8" descr="Thanks Robot - IEEE Innovation at Work">
            <a:extLst>
              <a:ext uri="{FF2B5EF4-FFF2-40B4-BE49-F238E27FC236}">
                <a16:creationId xmlns:a16="http://schemas.microsoft.com/office/drawing/2014/main" id="{59E9B6C5-55F4-4A58-185F-FE6F2337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4316" y="643467"/>
            <a:ext cx="810336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16" name="Rectangle 12315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537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About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675042" y="2128390"/>
            <a:ext cx="10592515" cy="399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u="sng" dirty="0"/>
              <a:t>Cleaning Data: </a:t>
            </a:r>
            <a:r>
              <a:rPr lang="en-US" sz="2000" dirty="0"/>
              <a:t> Used get dummies on ocean proximity column because it contains  string  values so it converts  string value into columns each column contains value (0, 1)</a:t>
            </a:r>
          </a:p>
          <a:p>
            <a:r>
              <a:rPr lang="en-US" sz="2000" b="1" i="1" u="sng" dirty="0"/>
              <a:t>Standard Scaler:  </a:t>
            </a:r>
            <a:r>
              <a:rPr lang="en-US" sz="2000" dirty="0"/>
              <a:t>by making preprocessor function it’s parameter is x metrices of matrix to make values of each feature column(from column 0 to column 7) scale the data by normalization and transform it under the bell curve(0~1)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AA5D6-157B-2984-9F01-A6499B0D07A1}"/>
              </a:ext>
            </a:extLst>
          </p:cNvPr>
          <p:cNvSpPr txBox="1"/>
          <p:nvPr/>
        </p:nvSpPr>
        <p:spPr>
          <a:xfrm>
            <a:off x="464018" y="12573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800" b="1" dirty="0"/>
              <a:t>Data Preprocessing: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44572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feature extraction 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AD8A43-4208-F769-67B4-F0B5F537FA52}"/>
              </a:ext>
            </a:extLst>
          </p:cNvPr>
          <p:cNvSpPr>
            <a:spLocks noGrp="1"/>
          </p:cNvSpPr>
          <p:nvPr/>
        </p:nvSpPr>
        <p:spPr>
          <a:xfrm>
            <a:off x="776644" y="2026580"/>
            <a:ext cx="11274612" cy="2268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Number of Columns : 8</a:t>
            </a:r>
          </a:p>
          <a:p>
            <a:r>
              <a:rPr lang="en-US" sz="2400" b="1" dirty="0"/>
              <a:t>Features names : we used all the columns except the name </a:t>
            </a:r>
            <a:endParaRPr lang="en-US" sz="2400" dirty="0"/>
          </a:p>
          <a:p>
            <a:r>
              <a:rPr lang="en-US" sz="2400" b="1" dirty="0"/>
              <a:t>The Dimension of resulted features: </a:t>
            </a:r>
            <a:r>
              <a:rPr lang="en-US" sz="2400" dirty="0"/>
              <a:t>(</a:t>
            </a:r>
            <a:r>
              <a:rPr lang="en-US" sz="2400" dirty="0">
                <a:latin typeface="Helvetica Neue"/>
              </a:rPr>
              <a:t>4341 ,</a:t>
            </a:r>
            <a:r>
              <a:rPr lang="en-US" sz="2400" dirty="0"/>
              <a:t>7)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Cross-validation: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AD8A43-4208-F769-67B4-F0B5F537FA52}"/>
              </a:ext>
            </a:extLst>
          </p:cNvPr>
          <p:cNvSpPr>
            <a:spLocks noGrp="1"/>
          </p:cNvSpPr>
          <p:nvPr/>
        </p:nvSpPr>
        <p:spPr>
          <a:xfrm>
            <a:off x="331700" y="4112090"/>
            <a:ext cx="11274612" cy="1778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Number of fold </a:t>
            </a:r>
            <a:r>
              <a:rPr lang="en-US" dirty="0"/>
              <a:t>: 5</a:t>
            </a:r>
          </a:p>
          <a:p>
            <a:pPr lvl="1"/>
            <a:r>
              <a:rPr lang="en-US" b="1" dirty="0"/>
              <a:t>Number of Training : </a:t>
            </a:r>
            <a:r>
              <a:rPr lang="en-US" dirty="0"/>
              <a:t>1612</a:t>
            </a:r>
          </a:p>
          <a:p>
            <a:pPr lvl="1"/>
            <a:r>
              <a:rPr lang="en-US" b="1" dirty="0"/>
              <a:t>Number of Testing : </a:t>
            </a:r>
            <a:r>
              <a:rPr lang="en-US" dirty="0"/>
              <a:t>404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A0F561-C25F-5E11-DB0D-6CA68A759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738" y="2097489"/>
            <a:ext cx="5044562" cy="39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ABFB1F-73E4-A286-C404-D8F1915D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2047875"/>
            <a:ext cx="6388822" cy="15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18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Hyperparameter 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AD8A43-4208-F769-67B4-F0B5F537FA52}"/>
              </a:ext>
            </a:extLst>
          </p:cNvPr>
          <p:cNvSpPr>
            <a:spLocks noGrp="1"/>
          </p:cNvSpPr>
          <p:nvPr/>
        </p:nvSpPr>
        <p:spPr>
          <a:xfrm>
            <a:off x="776644" y="2026581"/>
            <a:ext cx="11274612" cy="1778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1" dirty="0"/>
          </a:p>
          <a:p>
            <a:pPr lvl="1"/>
            <a:r>
              <a:rPr lang="en-US" b="1" dirty="0"/>
              <a:t>KNN </a:t>
            </a:r>
            <a:r>
              <a:rPr lang="en-US" dirty="0"/>
              <a:t>: K = 5 (K is the hyperparameter)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CBE7F6-0876-6454-70BC-BD54992A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38" y="3429000"/>
            <a:ext cx="9134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11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Code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Hyperparameter Tuning 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170F-C361-16F9-F61C-13A94F0D8DE6}"/>
              </a:ext>
            </a:extLst>
          </p:cNvPr>
          <p:cNvSpPr>
            <a:spLocks noGrp="1"/>
          </p:cNvSpPr>
          <p:nvPr/>
        </p:nvSpPr>
        <p:spPr>
          <a:xfrm>
            <a:off x="776644" y="2026581"/>
            <a:ext cx="11274612" cy="1778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1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8F1A0-6A65-1F38-5474-C9DCA10C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38" y="2026581"/>
            <a:ext cx="9134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Linear regression :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88A240-B95B-5AFE-94BC-2177D9326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62" y="1856509"/>
            <a:ext cx="7012421" cy="451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731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Result Details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622C5F-6DC2-6C54-9AEA-14D2C4F1346D}"/>
              </a:ext>
            </a:extLst>
          </p:cNvPr>
          <p:cNvSpPr>
            <a:spLocks noGrp="1"/>
          </p:cNvSpPr>
          <p:nvPr/>
        </p:nvSpPr>
        <p:spPr>
          <a:xfrm>
            <a:off x="361007" y="1257300"/>
            <a:ext cx="11274612" cy="59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KNN :</a:t>
            </a:r>
            <a:endParaRPr lang="en-US" sz="1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5AAD03-3C6E-2E07-B39C-25859114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39" y="1285875"/>
            <a:ext cx="52768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73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361</TotalTime>
  <Words>282</Words>
  <Application>Microsoft Office PowerPoint</Application>
  <PresentationFormat>Widescreen</PresentationFormat>
  <Paragraphs>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Nova</vt:lpstr>
      <vt:lpstr>Arial Nova Light</vt:lpstr>
      <vt:lpstr>Courier New</vt:lpstr>
      <vt:lpstr>Helvetica Neue</vt:lpstr>
      <vt:lpstr>Wingdings 2</vt:lpstr>
      <vt:lpstr>zeitung</vt:lpstr>
      <vt:lpstr>SlateVTI</vt:lpstr>
      <vt:lpstr>Numerical Dataset</vt:lpstr>
      <vt:lpstr>About Dataset</vt:lpstr>
      <vt:lpstr>About Dataset</vt:lpstr>
      <vt:lpstr>Code Details </vt:lpstr>
      <vt:lpstr>Code Details </vt:lpstr>
      <vt:lpstr>Code Details </vt:lpstr>
      <vt:lpstr>Code Details </vt:lpstr>
      <vt:lpstr>Result Details </vt:lpstr>
      <vt:lpstr>Result Details </vt:lpstr>
      <vt:lpstr>Result Details </vt:lpstr>
      <vt:lpstr>Result Details </vt:lpstr>
      <vt:lpstr>Image Dataset</vt:lpstr>
      <vt:lpstr>About Dataset</vt:lpstr>
      <vt:lpstr>Code Details </vt:lpstr>
      <vt:lpstr>Code Details </vt:lpstr>
      <vt:lpstr>Code Details </vt:lpstr>
      <vt:lpstr>Result Details </vt:lpstr>
      <vt:lpstr>Result Details </vt:lpstr>
      <vt:lpstr>Result Details </vt:lpstr>
      <vt:lpstr>Result Details </vt:lpstr>
      <vt:lpstr>Result Details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Dataset</dc:title>
  <dc:creator>Yara 20211040</dc:creator>
  <cp:lastModifiedBy>Yara 20211040</cp:lastModifiedBy>
  <cp:revision>1</cp:revision>
  <dcterms:created xsi:type="dcterms:W3CDTF">2023-12-20T18:05:44Z</dcterms:created>
  <dcterms:modified xsi:type="dcterms:W3CDTF">2023-12-21T00:07:38Z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